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98" r:id="rId3"/>
    <p:sldId id="300" r:id="rId4"/>
    <p:sldId id="259" r:id="rId5"/>
    <p:sldId id="260" r:id="rId6"/>
    <p:sldId id="266" r:id="rId7"/>
    <p:sldId id="274" r:id="rId8"/>
    <p:sldId id="275" r:id="rId9"/>
    <p:sldId id="299" r:id="rId10"/>
    <p:sldId id="276" r:id="rId11"/>
    <p:sldId id="278" r:id="rId12"/>
    <p:sldId id="301" r:id="rId13"/>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74"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81" d="100"/>
          <a:sy n="81" d="100"/>
        </p:scale>
        <p:origin x="84" y="236"/>
      </p:cViewPr>
      <p:guideLst>
        <p:guide orient="horz" pos="2874"/>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48FA5833-99B8-482B-8635-8E6B99D3AC02}" type="datetimeFigureOut">
              <a:rPr lang="en-IN" smtClean="0"/>
              <a:t>21-04-2024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A7700CAA-F211-4A1E-9BEA-8BC5B6C56248}" type="slidenum">
              <a:rPr lang="en-IN" smtClean="0"/>
              <a:t>‹#›</a:t>
            </a:fld>
            <a:endParaRPr lang="en-IN"/>
          </a:p>
        </p:txBody>
      </p:sp>
    </p:spTree>
    <p:extLst>
      <p:ext uri="{BB962C8B-B14F-4D97-AF65-F5344CB8AC3E}">
        <p14:creationId xmlns:p14="http://schemas.microsoft.com/office/powerpoint/2010/main" val="37513449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A7700CAA-F211-4A1E-9BEA-8BC5B6C56248}" type="slidenum">
              <a:rPr lang="en-IN" smtClean="0"/>
              <a:t>9</a:t>
            </a:fld>
            <a:endParaRPr lang="en-IN"/>
          </a:p>
        </p:txBody>
      </p:sp>
    </p:spTree>
    <p:extLst>
      <p:ext uri="{BB962C8B-B14F-4D97-AF65-F5344CB8AC3E}">
        <p14:creationId xmlns:p14="http://schemas.microsoft.com/office/powerpoint/2010/main" val="896713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739775" y="291147"/>
            <a:ext cx="3303904" cy="758190"/>
          </a:xfrm>
          <a:prstGeom prst="rect">
            <a:avLst/>
          </a:prstGeom>
        </p:spPr>
        <p:txBody>
          <a:bodyPr wrap="square" lIns="0" tIns="0" rIns="0" bIns="0">
            <a:spAutoFit/>
          </a:bodyPr>
          <a:lstStyle>
            <a:lvl1pPr>
              <a:defRPr sz="425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4/21/2024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5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4/21/2024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5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4/21/2024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5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4/21/2024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4/21/2024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558165" y="385444"/>
            <a:ext cx="9764395" cy="1122362"/>
          </a:xfrm>
          <a:prstGeom prst="rect">
            <a:avLst/>
          </a:prstGeom>
        </p:spPr>
        <p:txBody>
          <a:bodyPr wrap="square" lIns="0" tIns="0" rIns="0" bIns="0">
            <a:spAutoFit/>
          </a:bodyPr>
          <a:lstStyle>
            <a:lvl1pPr>
              <a:defRPr sz="4250" b="1" i="0">
                <a:solidFill>
                  <a:schemeClr val="tx1"/>
                </a:solidFill>
                <a:latin typeface="Trebuchet MS" panose="020B0603020202020204"/>
                <a:cs typeface="Trebuchet MS" panose="020B0603020202020204"/>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4/21/2024</a:t>
            </a:fld>
            <a:endParaRPr lang="en-US"/>
          </a:p>
        </p:txBody>
      </p:sp>
      <p:sp>
        <p:nvSpPr>
          <p:cNvPr id="6" name="Holder 6"/>
          <p:cNvSpPr>
            <a:spLocks noGrp="1"/>
          </p:cNvSpPr>
          <p:nvPr>
            <p:ph type="sldNum" sz="quarter" idx="7"/>
          </p:nvPr>
        </p:nvSpPr>
        <p:spPr>
          <a:xfrm>
            <a:off x="11277218" y="6473337"/>
            <a:ext cx="241300" cy="191770"/>
          </a:xfrm>
          <a:prstGeom prst="rect">
            <a:avLst/>
          </a:prstGeom>
        </p:spPr>
        <p:txBody>
          <a:bodyPr wrap="square" lIns="0" tIns="0" rIns="0" bIns="0">
            <a:spAutoFit/>
          </a:bodyPr>
          <a:lstStyle>
            <a:lvl1pPr>
              <a:defRPr sz="1100" b="0" i="0">
                <a:solidFill>
                  <a:srgbClr val="2D936B"/>
                </a:solidFill>
                <a:latin typeface="Trebuchet MS" panose="020B0603020202020204"/>
                <a:cs typeface="Trebuchet MS" panose="020B0603020202020204"/>
              </a:defRPr>
            </a:lvl1pPr>
          </a:lstStyle>
          <a:p>
            <a:pPr marL="1143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0"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p:nvPr/>
        </p:nvSpPr>
        <p:spPr>
          <a:xfrm>
            <a:off x="4876799" y="2024380"/>
            <a:ext cx="4648201" cy="828040"/>
          </a:xfrm>
          <a:prstGeom prst="rect">
            <a:avLst/>
          </a:prstGeom>
        </p:spPr>
        <p:txBody>
          <a:bodyPr vert="horz" wrap="square" lIns="0" tIns="16510" rIns="0" bIns="0" rtlCol="0">
            <a:noAutofit/>
          </a:bodyPr>
          <a:lstStyle/>
          <a:p>
            <a:pPr marL="12700">
              <a:lnSpc>
                <a:spcPct val="100000"/>
              </a:lnSpc>
              <a:spcBef>
                <a:spcPts val="130"/>
              </a:spcBef>
            </a:pPr>
            <a:r>
              <a:rPr lang="en-US" altLang="en-US" sz="2600" b="1" dirty="0">
                <a:latin typeface="Times New Roman" panose="02020603050405020304" pitchFamily="18" charset="0"/>
                <a:ea typeface="Tahoma" panose="020B0604030504040204" pitchFamily="34" charset="0"/>
                <a:cs typeface="Times New Roman" panose="02020603050405020304" pitchFamily="18" charset="0"/>
              </a:rPr>
              <a:t>	</a:t>
            </a:r>
            <a:r>
              <a:rPr lang="en-US" altLang="en-US" sz="3600" b="1" dirty="0" err="1">
                <a:latin typeface="Times New Roman" panose="02020603050405020304" pitchFamily="18" charset="0"/>
                <a:ea typeface="Tahoma" panose="020B0604030504040204" pitchFamily="34" charset="0"/>
                <a:cs typeface="Times New Roman" panose="02020603050405020304" pitchFamily="18" charset="0"/>
              </a:rPr>
              <a:t>Shanmukhaa</a:t>
            </a:r>
            <a:r>
              <a:rPr lang="en-US" altLang="en-US" sz="3600" b="1" dirty="0">
                <a:latin typeface="Times New Roman" panose="02020603050405020304" pitchFamily="18" charset="0"/>
                <a:ea typeface="Tahoma" panose="020B0604030504040204" pitchFamily="34" charset="0"/>
                <a:cs typeface="Times New Roman" panose="02020603050405020304" pitchFamily="18" charset="0"/>
              </a:rPr>
              <a:t> M.S</a:t>
            </a:r>
            <a:endParaRPr lang="en-US" altLang="en-US" sz="26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8" name="object 8"/>
          <p:cNvSpPr txBox="1"/>
          <p:nvPr/>
        </p:nvSpPr>
        <p:spPr>
          <a:xfrm>
            <a:off x="6553200" y="2852420"/>
            <a:ext cx="1893570" cy="295275"/>
          </a:xfrm>
          <a:prstGeom prst="rect">
            <a:avLst/>
          </a:prstGeom>
        </p:spPr>
        <p:txBody>
          <a:bodyPr vert="horz" wrap="square" lIns="0" tIns="12700" rIns="0" bIns="0" rtlCol="0">
            <a:noAutofit/>
          </a:bodyPr>
          <a:lstStyle/>
          <a:p>
            <a:pPr marL="12700">
              <a:lnSpc>
                <a:spcPct val="100000"/>
              </a:lnSpc>
              <a:spcBef>
                <a:spcPts val="100"/>
              </a:spcBef>
            </a:pPr>
            <a:r>
              <a:rPr sz="2400" b="1" dirty="0">
                <a:solidFill>
                  <a:srgbClr val="2D936B"/>
                </a:solidFill>
                <a:latin typeface="Segoe UI Light" panose="020B0502040204020203" pitchFamily="34" charset="0"/>
                <a:cs typeface="Segoe UI Light" panose="020B0502040204020203" pitchFamily="34" charset="0"/>
              </a:rPr>
              <a:t>Final</a:t>
            </a:r>
            <a:r>
              <a:rPr sz="2400" b="1" spc="-40" dirty="0">
                <a:solidFill>
                  <a:srgbClr val="2D936B"/>
                </a:solidFill>
                <a:latin typeface="Segoe UI Light" panose="020B0502040204020203" pitchFamily="34" charset="0"/>
                <a:cs typeface="Segoe UI Light" panose="020B0502040204020203" pitchFamily="34" charset="0"/>
              </a:rPr>
              <a:t> </a:t>
            </a:r>
            <a:r>
              <a:rPr sz="2400" b="1" spc="-10" dirty="0">
                <a:solidFill>
                  <a:srgbClr val="2D936B"/>
                </a:solidFill>
                <a:latin typeface="Segoe UI Light" panose="020B0502040204020203" pitchFamily="34" charset="0"/>
                <a:cs typeface="Segoe UI Light" panose="020B0502040204020203" pitchFamily="34" charset="0"/>
              </a:rPr>
              <a:t>Project</a:t>
            </a:r>
            <a:endParaRPr sz="2400" dirty="0">
              <a:latin typeface="Segoe UI Light" panose="020B0502040204020203" pitchFamily="34" charset="0"/>
              <a:cs typeface="Segoe UI Light" panose="020B0502040204020203" pitchFamily="34" charset="0"/>
            </a:endParaRPr>
          </a:p>
        </p:txBody>
      </p:sp>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10" dirty="0"/>
              <a:t>1</a:t>
            </a:fld>
            <a:endParaRPr spc="1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0413"/>
            <a:ext cx="7566025" cy="654025"/>
          </a:xfrm>
        </p:spPr>
        <p:txBody>
          <a:bodyPr/>
          <a:lstStyle/>
          <a:p>
            <a:pPr algn="l" rtl="0"/>
            <a:r>
              <a:rPr kumimoji="0" lang="en-US" altLang="en-US" b="1" i="0" u="none" strike="noStrike" cap="none" normalizeH="0" baseline="0" dirty="0">
                <a:ln>
                  <a:noFill/>
                </a:ln>
                <a:solidFill>
                  <a:srgbClr val="1F1F1F"/>
                </a:solidFill>
                <a:effectLst/>
                <a:latin typeface="Segoe UI Light" panose="020B0502040204020203" pitchFamily="34" charset="0"/>
                <a:cs typeface="Segoe UI Light" panose="020B0502040204020203" pitchFamily="34" charset="0"/>
              </a:rPr>
              <a:t>Results</a:t>
            </a:r>
            <a:endParaRPr lang="en-US" dirty="0">
              <a:latin typeface="Segoe UI Light" panose="020B0502040204020203" pitchFamily="34" charset="0"/>
              <a:cs typeface="Segoe UI Light" panose="020B0502040204020203" pitchFamily="34" charset="0"/>
            </a:endParaRPr>
          </a:p>
        </p:txBody>
      </p:sp>
      <p:sp>
        <p:nvSpPr>
          <p:cNvPr id="5" name="Rectangle 1">
            <a:extLst>
              <a:ext uri="{FF2B5EF4-FFF2-40B4-BE49-F238E27FC236}">
                <a16:creationId xmlns:a16="http://schemas.microsoft.com/office/drawing/2014/main" id="{B1487445-8F50-E3CD-46EB-4AE139EEF3C9}"/>
              </a:ext>
            </a:extLst>
          </p:cNvPr>
          <p:cNvSpPr>
            <a:spLocks noChangeArrowheads="1"/>
          </p:cNvSpPr>
          <p:nvPr/>
        </p:nvSpPr>
        <p:spPr bwMode="auto">
          <a:xfrm>
            <a:off x="457200" y="3026896"/>
            <a:ext cx="9144000" cy="3282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5392" rIns="0" bIns="2539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rgbClr val="1F1F1F"/>
              </a:solidFill>
              <a:effectLst/>
              <a:latin typeface="Aptos Narrow" panose="020B0004020202020204" pitchFamily="34" charset="0"/>
            </a:endParaRPr>
          </a:p>
        </p:txBody>
      </p:sp>
      <p:pic>
        <p:nvPicPr>
          <p:cNvPr id="7" name="Picture 6">
            <a:extLst>
              <a:ext uri="{FF2B5EF4-FFF2-40B4-BE49-F238E27FC236}">
                <a16:creationId xmlns:a16="http://schemas.microsoft.com/office/drawing/2014/main" id="{33A78EFC-B854-F02F-472D-B31AB1C421F8}"/>
              </a:ext>
            </a:extLst>
          </p:cNvPr>
          <p:cNvPicPr>
            <a:picLocks noChangeAspect="1"/>
          </p:cNvPicPr>
          <p:nvPr/>
        </p:nvPicPr>
        <p:blipFill>
          <a:blip r:embed="rId2"/>
          <a:stretch>
            <a:fillRect/>
          </a:stretch>
        </p:blipFill>
        <p:spPr>
          <a:xfrm>
            <a:off x="449317" y="990600"/>
            <a:ext cx="8496721" cy="57912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64574" y="381000"/>
            <a:ext cx="8686800" cy="654025"/>
          </a:xfrm>
        </p:spPr>
        <p:txBody>
          <a:bodyPr wrap="square"/>
          <a:lstStyle/>
          <a:p>
            <a:pPr marL="0" marR="0" lvl="0" indent="0" algn="l" defTabSz="914400" rtl="0" eaLnBrk="0" fontAlgn="base" latinLnBrk="0" hangingPunct="0">
              <a:lnSpc>
                <a:spcPct val="100000"/>
              </a:lnSpc>
              <a:spcBef>
                <a:spcPct val="0"/>
              </a:spcBef>
              <a:spcAft>
                <a:spcPct val="0"/>
              </a:spcAft>
              <a:buClrTx/>
              <a:buSzTx/>
              <a:buFontTx/>
              <a:buNone/>
              <a:tabLst/>
            </a:pPr>
            <a:r>
              <a:rPr lang="en-IN" b="0" dirty="0">
                <a:latin typeface="Arial" panose="020B0604020202020204" pitchFamily="34" charset="0"/>
                <a:cs typeface="Arial" panose="020B0604020202020204" pitchFamily="34" charset="0"/>
              </a:rPr>
              <a:t>Accuracy of the model</a:t>
            </a:r>
            <a:endParaRPr kumimoji="0" lang="en-US" altLang="en-US" b="0" i="0" u="none" strike="noStrike" cap="none" normalizeH="0" baseline="0" dirty="0">
              <a:ln>
                <a:noFill/>
              </a:ln>
              <a:solidFill>
                <a:srgbClr val="1F1F1F"/>
              </a:solidFill>
              <a:effectLst/>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B3AAD58B-B44B-FB55-180B-C8C853E28D7F}"/>
              </a:ext>
            </a:extLst>
          </p:cNvPr>
          <p:cNvPicPr>
            <a:picLocks noChangeAspect="1"/>
          </p:cNvPicPr>
          <p:nvPr/>
        </p:nvPicPr>
        <p:blipFill>
          <a:blip r:embed="rId2"/>
          <a:stretch>
            <a:fillRect/>
          </a:stretch>
        </p:blipFill>
        <p:spPr>
          <a:xfrm>
            <a:off x="464574" y="1981200"/>
            <a:ext cx="8908026" cy="321034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61B43-72CA-5862-D431-210569CEA84E}"/>
              </a:ext>
            </a:extLst>
          </p:cNvPr>
          <p:cNvSpPr>
            <a:spLocks noGrp="1"/>
          </p:cNvSpPr>
          <p:nvPr>
            <p:ph type="title"/>
          </p:nvPr>
        </p:nvSpPr>
        <p:spPr>
          <a:xfrm>
            <a:off x="304800" y="58431"/>
            <a:ext cx="9764395" cy="654025"/>
          </a:xfrm>
        </p:spPr>
        <p:txBody>
          <a:bodyPr/>
          <a:lstStyle/>
          <a:p>
            <a:r>
              <a:rPr lang="en-US" dirty="0"/>
              <a:t>DEMO VIDEO</a:t>
            </a:r>
            <a:endParaRPr lang="en-IN" dirty="0"/>
          </a:p>
        </p:txBody>
      </p:sp>
      <p:pic>
        <p:nvPicPr>
          <p:cNvPr id="4" name="Untitled video - Made with Clipchamp">
            <a:hlinkClick r:id="" action="ppaction://media"/>
            <a:extLst>
              <a:ext uri="{FF2B5EF4-FFF2-40B4-BE49-F238E27FC236}">
                <a16:creationId xmlns:a16="http://schemas.microsoft.com/office/drawing/2014/main" id="{09046BFC-0CC3-75A2-17CE-BF78AB24E0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800" y="990600"/>
            <a:ext cx="11353800" cy="5334000"/>
          </a:xfrm>
          <a:prstGeom prst="rect">
            <a:avLst/>
          </a:prstGeom>
        </p:spPr>
      </p:pic>
    </p:spTree>
    <p:extLst>
      <p:ext uri="{BB962C8B-B14F-4D97-AF65-F5344CB8AC3E}">
        <p14:creationId xmlns:p14="http://schemas.microsoft.com/office/powerpoint/2010/main" val="4201678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09875" y="1066800"/>
            <a:ext cx="5810250" cy="653415"/>
          </a:xfrm>
        </p:spPr>
        <p:txBody>
          <a:bodyPr wrap="square"/>
          <a:lstStyle/>
          <a:p>
            <a:pPr algn="just"/>
            <a:r>
              <a:rPr lang="en-US" spc="-10" dirty="0">
                <a:latin typeface="Segoe UI Light" panose="020B0502040204020203" pitchFamily="34" charset="0"/>
                <a:cs typeface="Segoe UI Light" panose="020B0502040204020203" pitchFamily="34" charset="0"/>
                <a:sym typeface="+mn-ea"/>
              </a:rPr>
              <a:t>PROJECT TITLE</a:t>
            </a:r>
            <a:endParaRPr lang="en-US" dirty="0">
              <a:latin typeface="Segoe UI Light" panose="020B0502040204020203" pitchFamily="34" charset="0"/>
              <a:cs typeface="Segoe UI Light" panose="020B0502040204020203" pitchFamily="34" charset="0"/>
            </a:endParaRPr>
          </a:p>
        </p:txBody>
      </p:sp>
      <p:sp>
        <p:nvSpPr>
          <p:cNvPr id="3" name="Subtitle 2"/>
          <p:cNvSpPr>
            <a:spLocks noGrp="1"/>
          </p:cNvSpPr>
          <p:nvPr>
            <p:ph type="subTitle" idx="4"/>
          </p:nvPr>
        </p:nvSpPr>
        <p:spPr>
          <a:xfrm>
            <a:off x="1371600" y="2651125"/>
            <a:ext cx="8534400" cy="1661993"/>
          </a:xfrm>
        </p:spPr>
        <p:txBody>
          <a:bodyPr/>
          <a:lstStyle/>
          <a:p>
            <a:r>
              <a:rPr lang="en-IN" sz="3600" b="0" i="0" dirty="0">
                <a:solidFill>
                  <a:srgbClr val="1F1F1F"/>
                </a:solidFill>
                <a:effectLst/>
                <a:highlight>
                  <a:srgbClr val="FFFFFF"/>
                </a:highlight>
                <a:latin typeface="Algerian" panose="04020705040A02060702" pitchFamily="82" charset="0"/>
              </a:rPr>
              <a:t>Liver Disease Prediction Using </a:t>
            </a:r>
            <a:r>
              <a:rPr lang="en-IN" sz="3600" b="0" i="0" dirty="0">
                <a:effectLst/>
                <a:highlight>
                  <a:srgbClr val="FFFFFF"/>
                </a:highlight>
                <a:latin typeface="Algerian" panose="04020705040A02060702" pitchFamily="82" charset="0"/>
              </a:rPr>
              <a:t>GENETIC ALGORITHM and ARTIFICIAL NEURAL NETWORK</a:t>
            </a:r>
            <a:endParaRPr lang="en-US" sz="3600" b="1" dirty="0">
              <a:latin typeface="Algerian" panose="04020705040A02060702" pitchFamily="82" charset="0"/>
              <a:cs typeface="Times New Roman" panose="02020603050405020304" pitchFamily="18" charset="0"/>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5" name="object 15"/>
          <p:cNvSpPr/>
          <p:nvPr/>
        </p:nvSpPr>
        <p:spPr>
          <a:xfrm>
            <a:off x="381317" y="24384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24" name="object 15"/>
          <p:cNvSpPr/>
          <p:nvPr/>
        </p:nvSpPr>
        <p:spPr>
          <a:xfrm>
            <a:off x="1752917" y="5038725"/>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grpSp>
        <p:nvGrpSpPr>
          <p:cNvPr id="5" name="object 2"/>
          <p:cNvGrpSpPr/>
          <p:nvPr/>
        </p:nvGrpSpPr>
        <p:grpSpPr>
          <a:xfrm>
            <a:off x="990600" y="485775"/>
            <a:ext cx="1743075" cy="1333500"/>
            <a:chOff x="742950" y="1104900"/>
            <a:chExt cx="1743075" cy="1333500"/>
          </a:xfrm>
        </p:grpSpPr>
        <p:sp>
          <p:nvSpPr>
            <p:cNvPr id="6"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7"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4"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8478" y="414298"/>
            <a:ext cx="2509521" cy="1477328"/>
          </a:xfrm>
        </p:spPr>
        <p:txBody>
          <a:bodyPr wrap="square"/>
          <a:lstStyle/>
          <a:p>
            <a:pPr algn="just"/>
            <a:r>
              <a:rPr lang="en-US" sz="4800" spc="-10" dirty="0">
                <a:latin typeface="Segoe UI Light" panose="020B0502040204020203" pitchFamily="34" charset="0"/>
                <a:cs typeface="Segoe UI Light" panose="020B0502040204020203" pitchFamily="34" charset="0"/>
                <a:sym typeface="+mn-ea"/>
              </a:rPr>
              <a:t>AGENDA</a:t>
            </a:r>
            <a:endParaRPr lang="en-US" sz="4800" dirty="0">
              <a:latin typeface="Segoe UI Light" panose="020B0502040204020203" pitchFamily="34" charset="0"/>
              <a:cs typeface="Segoe UI Light" panose="020B0502040204020203" pitchFamily="34" charset="0"/>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8" name="TextBox 7"/>
          <p:cNvSpPr txBox="1"/>
          <p:nvPr/>
        </p:nvSpPr>
        <p:spPr>
          <a:xfrm>
            <a:off x="685800" y="2438400"/>
            <a:ext cx="8382000" cy="2308324"/>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The project aims to develop an liver disease prediction trained on real time data of the patients who suffered from liver diseases.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This involves preprocessing the dataset, creating and training a </a:t>
            </a:r>
          </a:p>
          <a:p>
            <a:pPr algn="just"/>
            <a:r>
              <a:rPr lang="en-US" sz="2400" dirty="0">
                <a:latin typeface="Times New Roman" panose="02020603050405020304" pitchFamily="18" charset="0"/>
                <a:cs typeface="Times New Roman" panose="02020603050405020304" pitchFamily="18" charset="0"/>
              </a:rPr>
              <a:t>GA &amp; ANN model, assessing its accuracy, and implementing it for real-time prediction.</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3567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305800" y="27432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7" name="object 7"/>
          <p:cNvSpPr txBox="1">
            <a:spLocks noGrp="1"/>
          </p:cNvSpPr>
          <p:nvPr>
            <p:ph type="title"/>
          </p:nvPr>
        </p:nvSpPr>
        <p:spPr>
          <a:xfrm>
            <a:off x="381000" y="291236"/>
            <a:ext cx="5637530"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pc="-10" dirty="0">
                <a:latin typeface="Segoe UI Light" panose="020B0502040204020203" pitchFamily="34" charset="0"/>
                <a:cs typeface="Segoe UI Light" panose="020B0502040204020203" pitchFamily="34" charset="0"/>
              </a:rPr>
              <a:t>PROBLEM</a:t>
            </a:r>
            <a:r>
              <a:rPr lang="en-US" spc="-10" dirty="0">
                <a:latin typeface="Segoe UI Light" panose="020B0502040204020203" pitchFamily="34" charset="0"/>
                <a:cs typeface="Segoe UI Light" panose="020B0502040204020203" pitchFamily="34" charset="0"/>
              </a:rPr>
              <a:t> </a:t>
            </a:r>
            <a:r>
              <a:rPr spc="-80" dirty="0">
                <a:latin typeface="Segoe UI Light" panose="020B0502040204020203" pitchFamily="34" charset="0"/>
                <a:cs typeface="Segoe UI Light" panose="020B0502040204020203" pitchFamily="34" charset="0"/>
              </a:rPr>
              <a:t>STATEMENT</a:t>
            </a: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10" dirty="0"/>
              <a:t>4</a:t>
            </a:fld>
            <a:endParaRPr spc="10" dirty="0"/>
          </a:p>
        </p:txBody>
      </p:sp>
      <p:sp>
        <p:nvSpPr>
          <p:cNvPr id="12" name="Rectangle 2">
            <a:extLst>
              <a:ext uri="{FF2B5EF4-FFF2-40B4-BE49-F238E27FC236}">
                <a16:creationId xmlns:a16="http://schemas.microsoft.com/office/drawing/2014/main" id="{6DBA3E33-C787-3B2D-D31E-D85F455DB7EB}"/>
              </a:ext>
            </a:extLst>
          </p:cNvPr>
          <p:cNvSpPr>
            <a:spLocks noChangeArrowheads="1"/>
          </p:cNvSpPr>
          <p:nvPr/>
        </p:nvSpPr>
        <p:spPr bwMode="auto">
          <a:xfrm>
            <a:off x="0" y="90100"/>
            <a:ext cx="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145E2B44-491D-36B8-41B3-581FEED34A3D}"/>
              </a:ext>
            </a:extLst>
          </p:cNvPr>
          <p:cNvSpPr>
            <a:spLocks noChangeArrowheads="1"/>
          </p:cNvSpPr>
          <p:nvPr/>
        </p:nvSpPr>
        <p:spPr bwMode="auto">
          <a:xfrm>
            <a:off x="381000" y="1372035"/>
            <a:ext cx="8305800" cy="41139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5392" rIns="0" bIns="25392"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sz="2400" b="0" i="0" dirty="0">
                <a:solidFill>
                  <a:srgbClr val="111111"/>
                </a:solidFill>
                <a:effectLst/>
                <a:highlight>
                  <a:srgbClr val="FFFFFF"/>
                </a:highlight>
                <a:latin typeface="Times New Roman" panose="02020603050405020304" pitchFamily="18" charset="0"/>
                <a:cs typeface="Times New Roman" panose="02020603050405020304" pitchFamily="18" charset="0"/>
              </a:rPr>
              <a:t>Design and implement an accurate and efficient predictive model for liver diseases using a combination of genetic algorithms (GA) and artificial neural networks (ANN). The goal is to create a robust system that can predict the likelihood of liver diseases based on relevant clinical, genetic, and imaging data. </a:t>
            </a:r>
          </a:p>
          <a:p>
            <a:pPr marL="0" marR="0" lvl="0" indent="0" algn="just" defTabSz="914400" rtl="0" eaLnBrk="0" fontAlgn="base" latinLnBrk="0" hangingPunct="0">
              <a:lnSpc>
                <a:spcPct val="100000"/>
              </a:lnSpc>
              <a:spcBef>
                <a:spcPct val="0"/>
              </a:spcBef>
              <a:spcAft>
                <a:spcPct val="0"/>
              </a:spcAft>
              <a:buClrTx/>
              <a:buSzTx/>
              <a:buFontTx/>
              <a:buNone/>
              <a:tabLst/>
            </a:pPr>
            <a:endParaRPr lang="en-US" sz="2400" dirty="0">
              <a:solidFill>
                <a:srgbClr val="111111"/>
              </a:solidFill>
              <a:highlight>
                <a:srgbClr val="FFFFFF"/>
              </a:highligh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sz="2400" b="0" i="0" dirty="0">
              <a:solidFill>
                <a:srgbClr val="111111"/>
              </a:solidFill>
              <a:effectLst/>
              <a:highlight>
                <a:srgbClr val="FFFFFF"/>
              </a:highligh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sz="2400" b="0" i="0" dirty="0">
                <a:solidFill>
                  <a:srgbClr val="111111"/>
                </a:solidFill>
                <a:effectLst/>
                <a:highlight>
                  <a:srgbClr val="FFFFFF"/>
                </a:highlight>
                <a:latin typeface="Times New Roman" panose="02020603050405020304" pitchFamily="18" charset="0"/>
                <a:cs typeface="Times New Roman" panose="02020603050405020304" pitchFamily="18" charset="0"/>
              </a:rPr>
              <a:t>The model should optimize feature selection, hyperparameters, and achieve high accuracy in disease prediction. Additionally, consider the practical applicability of the model in clinical settings and address any ethical and privacy concerns.</a:t>
            </a:r>
            <a:endParaRPr kumimoji="0" lang="en-US" altLang="en-US" sz="2400" b="0" i="0" u="none" strike="noStrike" cap="none" normalizeH="0" baseline="0" dirty="0">
              <a:ln>
                <a:noFill/>
              </a:ln>
              <a:solidFill>
                <a:srgbClr val="1F1F1F"/>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10600" y="274320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7848600" y="4572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228600" y="457200"/>
            <a:ext cx="5264150" cy="669925"/>
          </a:xfrm>
          <a:prstGeom prst="rect">
            <a:avLst/>
          </a:prstGeom>
        </p:spPr>
        <p:txBody>
          <a:bodyPr vert="horz" wrap="square" lIns="0" tIns="16510" rIns="0" bIns="0" rtlCol="0">
            <a:spAutoFit/>
          </a:bodyPr>
          <a:lstStyle/>
          <a:p>
            <a:pPr marL="12700">
              <a:lnSpc>
                <a:spcPct val="100000"/>
              </a:lnSpc>
              <a:spcBef>
                <a:spcPts val="130"/>
              </a:spcBef>
              <a:tabLst>
                <a:tab pos="2643505" algn="l"/>
              </a:tabLst>
            </a:pPr>
            <a:r>
              <a:rPr spc="-10" dirty="0">
                <a:latin typeface="Segoe UI Light" panose="020B0502040204020203" pitchFamily="34" charset="0"/>
                <a:cs typeface="Segoe UI Light" panose="020B0502040204020203" pitchFamily="34" charset="0"/>
              </a:rPr>
              <a:t>PROJECT</a:t>
            </a:r>
            <a:r>
              <a:rPr lang="en-US" spc="-10" dirty="0">
                <a:latin typeface="Segoe UI Light" panose="020B0502040204020203" pitchFamily="34" charset="0"/>
                <a:cs typeface="Segoe UI Light" panose="020B0502040204020203" pitchFamily="34" charset="0"/>
              </a:rPr>
              <a:t> </a:t>
            </a:r>
            <a:r>
              <a:rPr spc="-10" dirty="0">
                <a:latin typeface="Segoe UI Light" panose="020B0502040204020203" pitchFamily="34" charset="0"/>
                <a:cs typeface="Segoe UI Light" panose="020B0502040204020203" pitchFamily="34" charset="0"/>
              </a:rPr>
              <a:t>OVERVIEW</a:t>
            </a:r>
          </a:p>
        </p:txBody>
      </p:sp>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114300">
              <a:lnSpc>
                <a:spcPct val="100000"/>
              </a:lnSpc>
              <a:spcBef>
                <a:spcPts val="55"/>
              </a:spcBef>
            </a:pPr>
            <a:fld id="{81D60167-4931-47E6-BA6A-407CBD079E47}" type="slidenum">
              <a:rPr spc="10" dirty="0"/>
              <a:t>5</a:t>
            </a:fld>
            <a:endParaRPr spc="10" dirty="0"/>
          </a:p>
        </p:txBody>
      </p:sp>
      <p:sp>
        <p:nvSpPr>
          <p:cNvPr id="14" name="TextBox 13"/>
          <p:cNvSpPr txBox="1"/>
          <p:nvPr/>
        </p:nvSpPr>
        <p:spPr>
          <a:xfrm>
            <a:off x="304800" y="1572474"/>
            <a:ext cx="8153400" cy="4154984"/>
          </a:xfrm>
          <a:prstGeom prst="rect">
            <a:avLst/>
          </a:prstGeom>
          <a:noFill/>
        </p:spPr>
        <p:txBody>
          <a:bodyPr wrap="square" rtlCol="0">
            <a:spAutoFit/>
          </a:bodyPr>
          <a:lstStyle/>
          <a:p>
            <a:pPr algn="just"/>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The objective of this project is to develop an accurate predictive model for liver diseases by combining genetic algorithms (GA) and artificial neural networks (ANN). We utilize clinical, genetic, and imaging data for training and evaluation. The model’s performance is assessed using accuracy, precision, recall, and ROC curves. Additionally, we address practical applicability in clinical settings and ethical considerations related to patient privacy. Future directions involve collaboration with healthcare professionals and exploring multi-omics data sources for further improvement.</a:t>
            </a:r>
            <a:endParaRPr lang="en-US"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Visual representation: </a:t>
            </a:r>
          </a:p>
          <a:p>
            <a:pPr algn="just"/>
            <a:r>
              <a:rPr lang="en-US" sz="2000" b="1" dirty="0">
                <a:latin typeface="Times New Roman" panose="02020603050405020304" pitchFamily="18" charset="0"/>
                <a:cs typeface="Times New Roman" panose="02020603050405020304" pitchFamily="18" charset="0"/>
              </a:rPr>
              <a:t>	</a:t>
            </a:r>
          </a:p>
          <a:p>
            <a:pPr algn="just"/>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 can include a simple diagram illustrating the basic structure of a ANN &amp; GA model, showcasing its input layer, hidden layers, and output layer. Additionally, we may include a world map highlighting earthquake-prone zones to provide context for our data analysis and prediction efforts.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6419" y="179255"/>
            <a:ext cx="9764395" cy="886718"/>
          </a:xfrm>
        </p:spPr>
        <p:txBody>
          <a:bodyPr/>
          <a:lstStyle/>
          <a:p>
            <a:pPr algn="just">
              <a:lnSpc>
                <a:spcPct val="150000"/>
              </a:lnSpc>
            </a:pPr>
            <a:r>
              <a:rPr lang="en-US" dirty="0">
                <a:latin typeface="Segoe UI Light" panose="020B0502040204020203" pitchFamily="34" charset="0"/>
                <a:cs typeface="Segoe UI Light" panose="020B0502040204020203" pitchFamily="34" charset="0"/>
              </a:rPr>
              <a:t>OBJECTIVE: </a:t>
            </a:r>
            <a:endParaRPr lang="en-IN" dirty="0">
              <a:latin typeface="Segoe UI Light" panose="020B0502040204020203" pitchFamily="34" charset="0"/>
              <a:cs typeface="Segoe UI Light" panose="020B0502040204020203" pitchFamily="34" charset="0"/>
            </a:endParaRPr>
          </a:p>
        </p:txBody>
      </p:sp>
      <p:grpSp>
        <p:nvGrpSpPr>
          <p:cNvPr id="4" name="object 2"/>
          <p:cNvGrpSpPr/>
          <p:nvPr/>
        </p:nvGrpSpPr>
        <p:grpSpPr>
          <a:xfrm>
            <a:off x="8610600" y="2743200"/>
            <a:ext cx="3533775" cy="3810000"/>
            <a:chOff x="8658225" y="2647950"/>
            <a:chExt cx="3533775" cy="3810000"/>
          </a:xfrm>
        </p:grpSpPr>
        <p:sp>
          <p:nvSpPr>
            <p:cNvPr id="5"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6"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7" name="object 5"/>
            <p:cNvPicPr/>
            <p:nvPr/>
          </p:nvPicPr>
          <p:blipFill>
            <a:blip r:embed="rId2" cstate="print"/>
            <a:stretch>
              <a:fillRect/>
            </a:stretch>
          </p:blipFill>
          <p:spPr>
            <a:xfrm>
              <a:off x="8658225" y="2647950"/>
              <a:ext cx="3533775" cy="3810000"/>
            </a:xfrm>
            <a:prstGeom prst="rect">
              <a:avLst/>
            </a:prstGeom>
          </p:spPr>
        </p:pic>
      </p:grpSp>
      <p:sp>
        <p:nvSpPr>
          <p:cNvPr id="3" name="Rectangle 1">
            <a:extLst>
              <a:ext uri="{FF2B5EF4-FFF2-40B4-BE49-F238E27FC236}">
                <a16:creationId xmlns:a16="http://schemas.microsoft.com/office/drawing/2014/main" id="{DD5E71BF-4212-0368-3C73-2B5950F29A45}"/>
              </a:ext>
            </a:extLst>
          </p:cNvPr>
          <p:cNvSpPr>
            <a:spLocks noChangeArrowheads="1"/>
          </p:cNvSpPr>
          <p:nvPr/>
        </p:nvSpPr>
        <p:spPr bwMode="auto">
          <a:xfrm>
            <a:off x="533400" y="1185541"/>
            <a:ext cx="8737951" cy="47294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5392" rIns="0" bIns="25392" numCol="1" anchor="ctr" anchorCtr="0" compatLnSpc="1">
            <a:prstTxWarp prst="textNoShape">
              <a:avLst/>
            </a:prstTxWarp>
            <a:spAutoFit/>
          </a:bodyPr>
          <a:lstStyle/>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l"/>
            <a:r>
              <a:rPr lang="en-US" sz="2400" b="1" i="0" dirty="0">
                <a:solidFill>
                  <a:srgbClr val="111111"/>
                </a:solidFill>
                <a:effectLst/>
                <a:highlight>
                  <a:srgbClr val="FFFFFF"/>
                </a:highlight>
                <a:latin typeface="Times New Roman" panose="02020603050405020304" pitchFamily="18" charset="0"/>
                <a:cs typeface="Times New Roman" panose="02020603050405020304" pitchFamily="18" charset="0"/>
              </a:rPr>
              <a:t>Develop an Accurate Model</a:t>
            </a:r>
            <a:r>
              <a:rPr lang="en-US" sz="2400" b="0" i="0" dirty="0">
                <a:solidFill>
                  <a:srgbClr val="111111"/>
                </a:solidFill>
                <a:effectLst/>
                <a:highlight>
                  <a:srgbClr val="FFFFFF"/>
                </a:highlight>
                <a:latin typeface="Times New Roman" panose="02020603050405020304" pitchFamily="18" charset="0"/>
                <a:cs typeface="Times New Roman" panose="02020603050405020304" pitchFamily="18" charset="0"/>
              </a:rPr>
              <a:t>: Create a predictive model that accurately identifies the likelihood of liver diseases based on relevant data.</a:t>
            </a:r>
          </a:p>
          <a:p>
            <a:pPr algn="l"/>
            <a:r>
              <a:rPr lang="en-US" sz="2400" b="1" i="0" dirty="0">
                <a:solidFill>
                  <a:srgbClr val="111111"/>
                </a:solidFill>
                <a:effectLst/>
                <a:highlight>
                  <a:srgbClr val="FFFFFF"/>
                </a:highlight>
                <a:latin typeface="Times New Roman" panose="02020603050405020304" pitchFamily="18" charset="0"/>
                <a:cs typeface="Times New Roman" panose="02020603050405020304" pitchFamily="18" charset="0"/>
              </a:rPr>
              <a:t>Optimize Feature Selection</a:t>
            </a:r>
            <a:r>
              <a:rPr lang="en-US" sz="2400" b="0" i="0" dirty="0">
                <a:solidFill>
                  <a:srgbClr val="111111"/>
                </a:solidFill>
                <a:effectLst/>
                <a:highlight>
                  <a:srgbClr val="FFFFFF"/>
                </a:highlight>
                <a:latin typeface="Times New Roman" panose="02020603050405020304" pitchFamily="18" charset="0"/>
                <a:cs typeface="Times New Roman" panose="02020603050405020304" pitchFamily="18" charset="0"/>
              </a:rPr>
              <a:t>: Utilize genetic algorithms (GA) to select the most relevant features from clinical, genetic, and imaging datasets.</a:t>
            </a:r>
          </a:p>
          <a:p>
            <a:pPr algn="l"/>
            <a:r>
              <a:rPr lang="en-US" sz="2400" b="1" i="0" dirty="0">
                <a:solidFill>
                  <a:srgbClr val="111111"/>
                </a:solidFill>
                <a:effectLst/>
                <a:highlight>
                  <a:srgbClr val="FFFFFF"/>
                </a:highlight>
                <a:latin typeface="Times New Roman" panose="02020603050405020304" pitchFamily="18" charset="0"/>
                <a:cs typeface="Times New Roman" panose="02020603050405020304" pitchFamily="18" charset="0"/>
              </a:rPr>
              <a:t>Train an Artificial Neural Network (ANN)</a:t>
            </a:r>
            <a:r>
              <a:rPr lang="en-US" sz="2400" b="0" i="0" dirty="0">
                <a:solidFill>
                  <a:srgbClr val="111111"/>
                </a:solidFill>
                <a:effectLst/>
                <a:highlight>
                  <a:srgbClr val="FFFFFF"/>
                </a:highlight>
                <a:latin typeface="Times New Roman" panose="02020603050405020304" pitchFamily="18" charset="0"/>
                <a:cs typeface="Times New Roman" panose="02020603050405020304" pitchFamily="18" charset="0"/>
              </a:rPr>
              <a:t>: Design and train an ANN architecture for liver disease prediction.</a:t>
            </a:r>
          </a:p>
          <a:p>
            <a:pPr algn="l"/>
            <a:r>
              <a:rPr lang="en-US" sz="2400" b="1" i="0" dirty="0">
                <a:solidFill>
                  <a:srgbClr val="111111"/>
                </a:solidFill>
                <a:effectLst/>
                <a:highlight>
                  <a:srgbClr val="FFFFFF"/>
                </a:highlight>
                <a:latin typeface="Times New Roman" panose="02020603050405020304" pitchFamily="18" charset="0"/>
                <a:cs typeface="Times New Roman" panose="02020603050405020304" pitchFamily="18" charset="0"/>
              </a:rPr>
              <a:t>Evaluate Model Performance</a:t>
            </a:r>
            <a:r>
              <a:rPr lang="en-US" sz="2400" b="0" i="0" dirty="0">
                <a:solidFill>
                  <a:srgbClr val="111111"/>
                </a:solidFill>
                <a:effectLst/>
                <a:highlight>
                  <a:srgbClr val="FFFFFF"/>
                </a:highlight>
                <a:latin typeface="Times New Roman" panose="02020603050405020304" pitchFamily="18" charset="0"/>
                <a:cs typeface="Times New Roman" panose="02020603050405020304" pitchFamily="18" charset="0"/>
              </a:rPr>
              <a:t>: Assess the model’s accuracy, precision, recall, and ROC curves.</a:t>
            </a:r>
          </a:p>
          <a:p>
            <a:pPr algn="l"/>
            <a:r>
              <a:rPr lang="en-US" sz="2400" b="1" i="0" dirty="0">
                <a:solidFill>
                  <a:srgbClr val="111111"/>
                </a:solidFill>
                <a:effectLst/>
                <a:highlight>
                  <a:srgbClr val="FFFFFF"/>
                </a:highlight>
                <a:latin typeface="Times New Roman" panose="02020603050405020304" pitchFamily="18" charset="0"/>
                <a:cs typeface="Times New Roman" panose="02020603050405020304" pitchFamily="18" charset="0"/>
              </a:rPr>
              <a:t>Consider Clinical Applicability and Ethical Concerns</a:t>
            </a:r>
            <a:r>
              <a:rPr lang="en-US" sz="2400" b="0" i="0" dirty="0">
                <a:solidFill>
                  <a:srgbClr val="111111"/>
                </a:solidFill>
                <a:effectLst/>
                <a:highlight>
                  <a:srgbClr val="FFFFFF"/>
                </a:highlight>
                <a:latin typeface="Times New Roman" panose="02020603050405020304" pitchFamily="18" charset="0"/>
                <a:cs typeface="Times New Roman" panose="02020603050405020304" pitchFamily="18" charset="0"/>
              </a:rPr>
              <a:t>: Address practical implementation in clinical settings and ensure patient privacy.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0218" y="152400"/>
            <a:ext cx="10463981" cy="1046440"/>
          </a:xfrm>
        </p:spPr>
        <p:txBody>
          <a:bodyPr wrap="square"/>
          <a:lstStyle/>
          <a:p>
            <a:pPr marL="0" marR="0" lvl="0" indent="0" algn="just" defTabSz="914400" rtl="0" eaLnBrk="0" fontAlgn="base" latinLnBrk="0" hangingPunct="0">
              <a:lnSpc>
                <a:spcPct val="100000"/>
              </a:lnSpc>
              <a:spcBef>
                <a:spcPct val="0"/>
              </a:spcBef>
              <a:spcAft>
                <a:spcPct val="0"/>
              </a:spcAft>
              <a:buClrTx/>
              <a:buSzTx/>
              <a:buFontTx/>
              <a:buNone/>
              <a:tabLst/>
            </a:pPr>
            <a:br>
              <a:rPr lang="en-US" sz="3400" dirty="0">
                <a:latin typeface="Segoe UI Light" panose="020B0502040204020203" pitchFamily="34" charset="0"/>
                <a:cs typeface="Segoe UI Light" panose="020B0502040204020203" pitchFamily="34" charset="0"/>
              </a:rPr>
            </a:br>
            <a:r>
              <a:rPr lang="en-US" sz="3400" dirty="0">
                <a:latin typeface="Segoe UI Light" panose="020B0502040204020203" pitchFamily="34" charset="0"/>
                <a:cs typeface="Segoe UI Light" panose="020B0502040204020203" pitchFamily="34" charset="0"/>
              </a:rPr>
              <a:t>YOUR</a:t>
            </a:r>
            <a:r>
              <a:rPr lang="en-US" sz="3400" spc="-95" dirty="0">
                <a:latin typeface="Segoe UI Light" panose="020B0502040204020203" pitchFamily="34" charset="0"/>
                <a:cs typeface="Segoe UI Light" panose="020B0502040204020203" pitchFamily="34" charset="0"/>
              </a:rPr>
              <a:t> </a:t>
            </a:r>
            <a:r>
              <a:rPr lang="en-US" sz="3400" spc="-10" dirty="0">
                <a:latin typeface="Segoe UI Light" panose="020B0502040204020203" pitchFamily="34" charset="0"/>
                <a:cs typeface="Segoe UI Light" panose="020B0502040204020203" pitchFamily="34" charset="0"/>
              </a:rPr>
              <a:t>SOLUTION</a:t>
            </a:r>
            <a:r>
              <a:rPr lang="en-US" sz="3400" spc="-345" dirty="0">
                <a:latin typeface="Segoe UI Light" panose="020B0502040204020203" pitchFamily="34" charset="0"/>
                <a:cs typeface="Segoe UI Light" panose="020B0502040204020203" pitchFamily="34" charset="0"/>
              </a:rPr>
              <a:t> </a:t>
            </a:r>
            <a:r>
              <a:rPr lang="en-US" sz="3400" dirty="0">
                <a:latin typeface="Segoe UI Light" panose="020B0502040204020203" pitchFamily="34" charset="0"/>
                <a:cs typeface="Segoe UI Light" panose="020B0502040204020203" pitchFamily="34" charset="0"/>
              </a:rPr>
              <a:t>AND</a:t>
            </a:r>
            <a:r>
              <a:rPr lang="en-US" sz="3400" spc="-20" dirty="0">
                <a:latin typeface="Segoe UI Light" panose="020B0502040204020203" pitchFamily="34" charset="0"/>
                <a:cs typeface="Segoe UI Light" panose="020B0502040204020203" pitchFamily="34" charset="0"/>
              </a:rPr>
              <a:t> </a:t>
            </a:r>
            <a:r>
              <a:rPr lang="en-US" sz="3400" dirty="0">
                <a:latin typeface="Segoe UI Light" panose="020B0502040204020203" pitchFamily="34" charset="0"/>
                <a:cs typeface="Segoe UI Light" panose="020B0502040204020203" pitchFamily="34" charset="0"/>
              </a:rPr>
              <a:t>ITS </a:t>
            </a:r>
            <a:r>
              <a:rPr lang="en-US" sz="3400" spc="-20" dirty="0">
                <a:latin typeface="Segoe UI Light" panose="020B0502040204020203" pitchFamily="34" charset="0"/>
                <a:cs typeface="Segoe UI Light" panose="020B0502040204020203" pitchFamily="34" charset="0"/>
              </a:rPr>
              <a:t>VALUE</a:t>
            </a:r>
            <a:r>
              <a:rPr lang="en-US" sz="3400" spc="-120" dirty="0">
                <a:latin typeface="Segoe UI Light" panose="020B0502040204020203" pitchFamily="34" charset="0"/>
                <a:cs typeface="Segoe UI Light" panose="020B0502040204020203" pitchFamily="34" charset="0"/>
              </a:rPr>
              <a:t> </a:t>
            </a:r>
            <a:r>
              <a:rPr lang="en-US" sz="3400" spc="-10" dirty="0">
                <a:latin typeface="Segoe UI Light" panose="020B0502040204020203" pitchFamily="34" charset="0"/>
                <a:cs typeface="Segoe UI Light" panose="020B0502040204020203" pitchFamily="34" charset="0"/>
              </a:rPr>
              <a:t>PROPOSITION</a:t>
            </a:r>
            <a:endParaRPr kumimoji="0" lang="en-US" altLang="en-US" sz="3400" i="0" u="none" strike="noStrike" cap="none" normalizeH="0" baseline="0" dirty="0">
              <a:ln>
                <a:noFill/>
              </a:ln>
              <a:solidFill>
                <a:srgbClr val="1F1F1F"/>
              </a:solidFill>
              <a:effectLst/>
              <a:latin typeface="Segoe UI Light" panose="020B0502040204020203" pitchFamily="34" charset="0"/>
              <a:cs typeface="Segoe UI Light" panose="020B0502040204020203" pitchFamily="34" charset="0"/>
            </a:endParaRPr>
          </a:p>
        </p:txBody>
      </p:sp>
      <p:grpSp>
        <p:nvGrpSpPr>
          <p:cNvPr id="4" name="object 2"/>
          <p:cNvGrpSpPr/>
          <p:nvPr/>
        </p:nvGrpSpPr>
        <p:grpSpPr>
          <a:xfrm>
            <a:off x="8610600" y="2743200"/>
            <a:ext cx="3533775" cy="3810000"/>
            <a:chOff x="8658225" y="2647950"/>
            <a:chExt cx="3533775" cy="3810000"/>
          </a:xfrm>
        </p:grpSpPr>
        <p:sp>
          <p:nvSpPr>
            <p:cNvPr id="5"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6"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7" name="object 5"/>
            <p:cNvPicPr/>
            <p:nvPr/>
          </p:nvPicPr>
          <p:blipFill>
            <a:blip r:embed="rId2" cstate="print"/>
            <a:stretch>
              <a:fillRect/>
            </a:stretch>
          </p:blipFill>
          <p:spPr>
            <a:xfrm>
              <a:off x="8658225" y="2647950"/>
              <a:ext cx="3533775" cy="3810000"/>
            </a:xfrm>
            <a:prstGeom prst="rect">
              <a:avLst/>
            </a:prstGeom>
          </p:spPr>
        </p:pic>
      </p:grpSp>
      <p:sp>
        <p:nvSpPr>
          <p:cNvPr id="3" name="Rectangle 1">
            <a:extLst>
              <a:ext uri="{FF2B5EF4-FFF2-40B4-BE49-F238E27FC236}">
                <a16:creationId xmlns:a16="http://schemas.microsoft.com/office/drawing/2014/main" id="{DF39F8A3-374A-19F9-EC96-5116AF847661}"/>
              </a:ext>
            </a:extLst>
          </p:cNvPr>
          <p:cNvSpPr>
            <a:spLocks noChangeArrowheads="1"/>
          </p:cNvSpPr>
          <p:nvPr/>
        </p:nvSpPr>
        <p:spPr bwMode="auto">
          <a:xfrm>
            <a:off x="442144" y="1905000"/>
            <a:ext cx="8863781" cy="4483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5392" rIns="0" bIns="25392" numCol="1" anchor="ctr" anchorCtr="0" compatLnSpc="1">
            <a:prstTxWarp prst="textNoShape">
              <a:avLst/>
            </a:prstTxWarp>
            <a:spAutoFit/>
          </a:bodyPr>
          <a:lstStyle/>
          <a:p>
            <a:pPr algn="just"/>
            <a:r>
              <a:rPr lang="en-US" dirty="0">
                <a:latin typeface="Times New Roman" panose="02020603050405020304" pitchFamily="18" charset="0"/>
                <a:cs typeface="Times New Roman" panose="02020603050405020304" pitchFamily="18" charset="0"/>
              </a:rPr>
              <a:t>The model's value proposition lies in several key areas:</a:t>
            </a:r>
          </a:p>
          <a:p>
            <a:pPr algn="just"/>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Our integrated approach combines </a:t>
            </a:r>
            <a:r>
              <a:rPr lang="en-US" b="1" i="0" dirty="0">
                <a:solidFill>
                  <a:srgbClr val="111111"/>
                </a:solidFill>
                <a:effectLst/>
                <a:highlight>
                  <a:srgbClr val="FFFFFF"/>
                </a:highlight>
                <a:latin typeface="Times New Roman" panose="02020603050405020304" pitchFamily="18" charset="0"/>
                <a:cs typeface="Times New Roman" panose="02020603050405020304" pitchFamily="18" charset="0"/>
              </a:rPr>
              <a:t>genetic algorithms (GA)</a:t>
            </a: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 and </a:t>
            </a:r>
            <a:r>
              <a:rPr lang="en-US" b="1" i="0" dirty="0">
                <a:solidFill>
                  <a:srgbClr val="111111"/>
                </a:solidFill>
                <a:effectLst/>
                <a:highlight>
                  <a:srgbClr val="FFFFFF"/>
                </a:highlight>
                <a:latin typeface="Times New Roman" panose="02020603050405020304" pitchFamily="18" charset="0"/>
                <a:cs typeface="Times New Roman" panose="02020603050405020304" pitchFamily="18" charset="0"/>
              </a:rPr>
              <a:t>artificial neural networks (ANN)</a:t>
            </a: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 GA optimizes feature selection and hyperparameters, while ANN processes complex data patterns. By leveraging clinical records, genetic profiles, and medical images, our model gains deeper insights into liver diseases. The accurate predictions enable early detection and timely intervention.</a:t>
            </a:r>
          </a:p>
          <a:p>
            <a:pPr algn="just"/>
            <a:endParaRPr lang="en-US" dirty="0">
              <a:latin typeface="Times New Roman" panose="02020603050405020304" pitchFamily="18" charset="0"/>
              <a:cs typeface="Times New Roman" panose="02020603050405020304" pitchFamily="18" charset="0"/>
            </a:endParaRPr>
          </a:p>
          <a:p>
            <a:pPr algn="l">
              <a:buFont typeface="+mj-lt"/>
              <a:buAutoNum type="arabicPeriod"/>
            </a:pPr>
            <a:r>
              <a:rPr lang="en-US" b="1" i="0" dirty="0">
                <a:solidFill>
                  <a:srgbClr val="111111"/>
                </a:solidFill>
                <a:effectLst/>
                <a:highlight>
                  <a:srgbClr val="FFFFFF"/>
                </a:highlight>
                <a:latin typeface="Times New Roman" panose="02020603050405020304" pitchFamily="18" charset="0"/>
                <a:cs typeface="Times New Roman" panose="02020603050405020304" pitchFamily="18" charset="0"/>
              </a:rPr>
              <a:t>Precision Medicine</a:t>
            </a: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Tailored predictions allow personalized treatment plans.</a:t>
            </a:r>
          </a:p>
          <a:p>
            <a:pPr marL="742950" lvl="1" indent="-285750" algn="l">
              <a:buFont typeface="+mj-lt"/>
              <a:buAutoNum type="arabicPeriod"/>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Clinicians can focus on high-risk patients, optimizing resource allocation.</a:t>
            </a:r>
          </a:p>
          <a:p>
            <a:pPr algn="l">
              <a:buFont typeface="+mj-lt"/>
              <a:buAutoNum type="arabicPeriod"/>
            </a:pPr>
            <a:r>
              <a:rPr lang="en-US" b="1" i="0" dirty="0">
                <a:solidFill>
                  <a:srgbClr val="111111"/>
                </a:solidFill>
                <a:effectLst/>
                <a:highlight>
                  <a:srgbClr val="FFFFFF"/>
                </a:highlight>
                <a:latin typeface="Times New Roman" panose="02020603050405020304" pitchFamily="18" charset="0"/>
                <a:cs typeface="Times New Roman" panose="02020603050405020304" pitchFamily="18" charset="0"/>
              </a:rPr>
              <a:t>Reduced Healthcare Costs</a:t>
            </a: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Early diagnosis minimizes hospitalization and invasive procedures.</a:t>
            </a:r>
          </a:p>
          <a:p>
            <a:pPr marL="742950" lvl="1" indent="-285750" algn="l">
              <a:buFont typeface="+mj-lt"/>
              <a:buAutoNum type="arabicPeriod"/>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Cost-effective management benefits healthcare systems.</a:t>
            </a:r>
          </a:p>
          <a:p>
            <a:pPr marL="457200" lvl="1" algn="l"/>
            <a:endParaRPr lang="en-US" dirty="0">
              <a:solidFill>
                <a:srgbClr val="111111"/>
              </a:solidFill>
              <a:highlight>
                <a:srgbClr val="FFFFFF"/>
              </a:highlight>
              <a:latin typeface="-apple-system"/>
            </a:endParaRPr>
          </a:p>
          <a:p>
            <a:pPr marL="457200" lvl="1" algn="l"/>
            <a:endParaRPr lang="en-US" b="0" i="0" dirty="0">
              <a:solidFill>
                <a:srgbClr val="111111"/>
              </a:solidFill>
              <a:effectLst/>
              <a:highlight>
                <a:srgbClr val="FFFFFF"/>
              </a:highlight>
              <a:latin typeface="-apple-system"/>
            </a:endParaRPr>
          </a:p>
          <a:p>
            <a:pPr algn="just"/>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4800" y="152400"/>
            <a:ext cx="8382000" cy="584775"/>
          </a:xfrm>
        </p:spPr>
        <p:txBody>
          <a:bodyPr wrap="square"/>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800" b="1" i="0" u="none" strike="noStrike" cap="none" normalizeH="0" baseline="0" dirty="0">
                <a:ln>
                  <a:noFill/>
                </a:ln>
                <a:solidFill>
                  <a:srgbClr val="1F1F1F"/>
                </a:solidFill>
                <a:effectLst/>
                <a:latin typeface="Segoe UI Light" panose="020B0502040204020203" pitchFamily="34" charset="0"/>
                <a:cs typeface="Segoe UI Light" panose="020B0502040204020203" pitchFamily="34" charset="0"/>
              </a:rPr>
              <a:t>The Wow Factor in Your Solution</a:t>
            </a:r>
          </a:p>
        </p:txBody>
      </p:sp>
      <p:sp>
        <p:nvSpPr>
          <p:cNvPr id="5" name="Rectangle 1">
            <a:extLst>
              <a:ext uri="{FF2B5EF4-FFF2-40B4-BE49-F238E27FC236}">
                <a16:creationId xmlns:a16="http://schemas.microsoft.com/office/drawing/2014/main" id="{15282F08-8B96-BEFB-6022-E33922E2A3CD}"/>
              </a:ext>
            </a:extLst>
          </p:cNvPr>
          <p:cNvSpPr>
            <a:spLocks noGrp="1" noChangeArrowheads="1"/>
          </p:cNvSpPr>
          <p:nvPr>
            <p:ph type="subTitle" idx="4"/>
          </p:nvPr>
        </p:nvSpPr>
        <p:spPr bwMode="auto">
          <a:xfrm>
            <a:off x="304800" y="665944"/>
            <a:ext cx="9296400" cy="5314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5392" rIns="0" bIns="25392" numCol="1" anchor="ctr" anchorCtr="0" compatLnSpc="1">
            <a:prstTxWarp prst="textNoShape">
              <a:avLst/>
            </a:prstTxWarp>
            <a:spAutoFit/>
          </a:bodyPr>
          <a:lstStyle/>
          <a:p>
            <a:pPr algn="l">
              <a:buFont typeface="+mj-lt"/>
              <a:buAutoNum type="arabicPeriod"/>
            </a:pPr>
            <a:r>
              <a:rPr lang="en-US" b="1" i="0" dirty="0">
                <a:solidFill>
                  <a:srgbClr val="111111"/>
                </a:solidFill>
                <a:effectLst/>
                <a:highlight>
                  <a:srgbClr val="FFFFFF"/>
                </a:highlight>
                <a:latin typeface="Times New Roman" panose="02020603050405020304" pitchFamily="18" charset="0"/>
                <a:cs typeface="Times New Roman" panose="02020603050405020304" pitchFamily="18" charset="0"/>
              </a:rPr>
              <a:t>Hybrid Approach</a:t>
            </a: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Arial" panose="020B0604020202020204" pitchFamily="34" charset="0"/>
              <a:buChar char="•"/>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The integration of </a:t>
            </a:r>
            <a:r>
              <a:rPr lang="en-US" b="1" i="0" dirty="0">
                <a:solidFill>
                  <a:srgbClr val="111111"/>
                </a:solidFill>
                <a:effectLst/>
                <a:highlight>
                  <a:srgbClr val="FFFFFF"/>
                </a:highlight>
                <a:latin typeface="Times New Roman" panose="02020603050405020304" pitchFamily="18" charset="0"/>
                <a:cs typeface="Times New Roman" panose="02020603050405020304" pitchFamily="18" charset="0"/>
              </a:rPr>
              <a:t>genetic algorithms (GA)</a:t>
            </a: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 and </a:t>
            </a:r>
            <a:r>
              <a:rPr lang="en-US" b="1" i="0" dirty="0">
                <a:solidFill>
                  <a:srgbClr val="111111"/>
                </a:solidFill>
                <a:effectLst/>
                <a:highlight>
                  <a:srgbClr val="FFFFFF"/>
                </a:highlight>
                <a:latin typeface="Times New Roman" panose="02020603050405020304" pitchFamily="18" charset="0"/>
                <a:cs typeface="Times New Roman" panose="02020603050405020304" pitchFamily="18" charset="0"/>
              </a:rPr>
              <a:t>artificial neural networks (ANN)</a:t>
            </a: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 is a powerful combination.</a:t>
            </a:r>
          </a:p>
          <a:p>
            <a:pPr marL="742950" lvl="1" indent="-285750" algn="l">
              <a:buFont typeface="Arial" panose="020B0604020202020204" pitchFamily="34" charset="0"/>
              <a:buChar char="•"/>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GA optimizes feature selection and hyperparameters, while ANN captures complex patterns.</a:t>
            </a:r>
          </a:p>
          <a:p>
            <a:pPr marL="742950" lvl="1" indent="-285750" algn="l">
              <a:buFont typeface="Arial" panose="020B0604020202020204" pitchFamily="34" charset="0"/>
              <a:buChar char="•"/>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This synergy enhances prediction accuracy and robustness.</a:t>
            </a:r>
          </a:p>
          <a:p>
            <a:pPr algn="l">
              <a:buFont typeface="+mj-lt"/>
              <a:buAutoNum type="arabicPeriod"/>
            </a:pPr>
            <a:r>
              <a:rPr lang="en-US" b="1" i="0" dirty="0">
                <a:solidFill>
                  <a:srgbClr val="111111"/>
                </a:solidFill>
                <a:effectLst/>
                <a:highlight>
                  <a:srgbClr val="FFFFFF"/>
                </a:highlight>
                <a:latin typeface="Times New Roman" panose="02020603050405020304" pitchFamily="18" charset="0"/>
                <a:cs typeface="Times New Roman" panose="02020603050405020304" pitchFamily="18" charset="0"/>
              </a:rPr>
              <a:t>Multi-Modal Data Fusion</a:t>
            </a: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Arial" panose="020B0604020202020204" pitchFamily="34" charset="0"/>
              <a:buChar char="•"/>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Leveraging diverse data sources—clinical records, genetic profiles, and medical images—sets your project apart.</a:t>
            </a:r>
          </a:p>
          <a:p>
            <a:pPr marL="742950" lvl="1" indent="-285750" algn="l">
              <a:buFont typeface="Arial" panose="020B0604020202020204" pitchFamily="34" charset="0"/>
              <a:buChar char="•"/>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By fusing these modalities, you gain a holistic view of liver diseases.</a:t>
            </a:r>
          </a:p>
          <a:p>
            <a:pPr marL="742950" lvl="1" indent="-285750" algn="l">
              <a:buFont typeface="Arial" panose="020B0604020202020204" pitchFamily="34" charset="0"/>
              <a:buChar char="•"/>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The ability to extract meaningful features from this rich dataset is impressive.</a:t>
            </a:r>
          </a:p>
          <a:p>
            <a:pPr algn="l">
              <a:buFont typeface="+mj-lt"/>
              <a:buAutoNum type="arabicPeriod"/>
            </a:pPr>
            <a:r>
              <a:rPr lang="en-US" b="1" i="0" dirty="0">
                <a:solidFill>
                  <a:srgbClr val="111111"/>
                </a:solidFill>
                <a:effectLst/>
                <a:highlight>
                  <a:srgbClr val="FFFFFF"/>
                </a:highlight>
                <a:latin typeface="Times New Roman" panose="02020603050405020304" pitchFamily="18" charset="0"/>
                <a:cs typeface="Times New Roman" panose="02020603050405020304" pitchFamily="18" charset="0"/>
              </a:rPr>
              <a:t>Clinical Applicability</a:t>
            </a: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Arial" panose="020B0604020202020204" pitchFamily="34" charset="0"/>
              <a:buChar char="•"/>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Your solution bridges the gap between research and practice.</a:t>
            </a:r>
          </a:p>
          <a:p>
            <a:pPr marL="742950" lvl="1" indent="-285750" algn="l">
              <a:buFont typeface="Arial" panose="020B0604020202020204" pitchFamily="34" charset="0"/>
              <a:buChar char="•"/>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Clinicians can use the model for early disease detection, personalized treatment, and resource allocation.</a:t>
            </a:r>
          </a:p>
          <a:p>
            <a:pPr marL="742950" lvl="1" indent="-285750" algn="l">
              <a:buFont typeface="Arial" panose="020B0604020202020204" pitchFamily="34" charset="0"/>
              <a:buChar char="•"/>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Real-world impact is a major wow factor.</a:t>
            </a:r>
          </a:p>
          <a:p>
            <a:pPr algn="l">
              <a:buFont typeface="+mj-lt"/>
              <a:buAutoNum type="arabicPeriod"/>
            </a:pPr>
            <a:r>
              <a:rPr lang="en-US" b="1" i="0" dirty="0">
                <a:solidFill>
                  <a:srgbClr val="111111"/>
                </a:solidFill>
                <a:effectLst/>
                <a:highlight>
                  <a:srgbClr val="FFFFFF"/>
                </a:highlight>
                <a:latin typeface="Times New Roman" panose="02020603050405020304" pitchFamily="18" charset="0"/>
                <a:cs typeface="Times New Roman" panose="02020603050405020304" pitchFamily="18" charset="0"/>
              </a:rPr>
              <a:t>Ethical Considerations</a:t>
            </a: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a:t>
            </a:r>
          </a:p>
          <a:p>
            <a:pPr marL="742950" lvl="1" indent="-285750" algn="l">
              <a:buFont typeface="Arial" panose="020B0604020202020204" pitchFamily="34" charset="0"/>
              <a:buChar char="•"/>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Addressing privacy concerns and ensuring informed consent demonstrates responsibility.</a:t>
            </a:r>
          </a:p>
          <a:p>
            <a:pPr marL="742950" lvl="1" indent="-285750" algn="l">
              <a:buFont typeface="Arial" panose="020B0604020202020204" pitchFamily="34" charset="0"/>
              <a:buChar char="•"/>
            </a:pPr>
            <a:r>
              <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rPr>
              <a:t>Ethical AI implementation is crucial, especially in healthcare.</a:t>
            </a:r>
          </a:p>
          <a:p>
            <a:pPr algn="l"/>
            <a:endParaRPr lang="en-US" b="0" i="0" dirty="0">
              <a:solidFill>
                <a:srgbClr val="111111"/>
              </a:solidFill>
              <a:effectLst/>
              <a:highlight>
                <a:srgbClr val="FFFFFF"/>
              </a:highlight>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165" y="385444"/>
            <a:ext cx="9764395" cy="654025"/>
          </a:xfrm>
        </p:spPr>
        <p:txBody>
          <a:bodyPr/>
          <a:lstStyle/>
          <a:p>
            <a:r>
              <a:rPr lang="en-US" dirty="0">
                <a:latin typeface="Segoe UI Light" panose="020B0502040204020203" pitchFamily="34" charset="0"/>
                <a:cs typeface="Segoe UI Light" panose="020B0502040204020203" pitchFamily="34" charset="0"/>
              </a:rPr>
              <a:t>RESULTS</a:t>
            </a:r>
            <a:endParaRPr lang="en-IN" dirty="0">
              <a:latin typeface="Segoe UI Light" panose="020B0502040204020203" pitchFamily="34" charset="0"/>
              <a:cs typeface="Segoe UI Light" panose="020B0502040204020203" pitchFamily="34" charset="0"/>
            </a:endParaRPr>
          </a:p>
        </p:txBody>
      </p:sp>
      <p:pic>
        <p:nvPicPr>
          <p:cNvPr id="5" name="Picture 4">
            <a:extLst>
              <a:ext uri="{FF2B5EF4-FFF2-40B4-BE49-F238E27FC236}">
                <a16:creationId xmlns:a16="http://schemas.microsoft.com/office/drawing/2014/main" id="{5D13196D-8142-7ACD-503E-74D0D8074624}"/>
              </a:ext>
            </a:extLst>
          </p:cNvPr>
          <p:cNvPicPr>
            <a:picLocks noChangeAspect="1"/>
          </p:cNvPicPr>
          <p:nvPr/>
        </p:nvPicPr>
        <p:blipFill>
          <a:blip r:embed="rId3"/>
          <a:stretch>
            <a:fillRect/>
          </a:stretch>
        </p:blipFill>
        <p:spPr>
          <a:xfrm>
            <a:off x="1295400" y="1039469"/>
            <a:ext cx="6586614" cy="5818531"/>
          </a:xfrm>
          <a:prstGeom prst="rect">
            <a:avLst/>
          </a:prstGeom>
        </p:spPr>
      </p:pic>
    </p:spTree>
    <p:extLst>
      <p:ext uri="{BB962C8B-B14F-4D97-AF65-F5344CB8AC3E}">
        <p14:creationId xmlns:p14="http://schemas.microsoft.com/office/powerpoint/2010/main" val="10503693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TotalTime>
  <Words>707</Words>
  <Application>Microsoft Office PowerPoint</Application>
  <PresentationFormat>Widescreen</PresentationFormat>
  <Paragraphs>62</Paragraphs>
  <Slides>12</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Algerian</vt:lpstr>
      <vt:lpstr>-apple-system</vt:lpstr>
      <vt:lpstr>Aptos Narrow</vt:lpstr>
      <vt:lpstr>Arial</vt:lpstr>
      <vt:lpstr>Calibri</vt:lpstr>
      <vt:lpstr>Segoe UI Light</vt:lpstr>
      <vt:lpstr>Times New Roman</vt:lpstr>
      <vt:lpstr>Trebuchet MS</vt:lpstr>
      <vt:lpstr>Office Theme</vt:lpstr>
      <vt:lpstr>PowerPoint Presentation</vt:lpstr>
      <vt:lpstr>PROJECT TITLE</vt:lpstr>
      <vt:lpstr>AGENDA</vt:lpstr>
      <vt:lpstr>PROBLEM STATEMENT</vt:lpstr>
      <vt:lpstr>PROJECT OVERVIEW</vt:lpstr>
      <vt:lpstr>OBJECTIVE: </vt:lpstr>
      <vt:lpstr> YOUR SOLUTION AND ITS VALUE PROPOSITION</vt:lpstr>
      <vt:lpstr>The Wow Factor in Your Solution</vt:lpstr>
      <vt:lpstr>RESULTS</vt:lpstr>
      <vt:lpstr>Results</vt:lpstr>
      <vt:lpstr>Accuracy of the model</vt:lpstr>
      <vt:lpstr>DEMO VIDEO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 S SHANMUKHAA</dc:creator>
  <cp:lastModifiedBy>SHANMUKHAA M S</cp:lastModifiedBy>
  <cp:revision>37</cp:revision>
  <dcterms:created xsi:type="dcterms:W3CDTF">2024-04-01T07:07:00Z</dcterms:created>
  <dcterms:modified xsi:type="dcterms:W3CDTF">2024-04-21T13:35:08Z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2024-03-22T14:30:00Z</vt:filetime>
  </property>
  <property fmtid="{D5CDD505-2E9C-101B-9397-08002B2CF9AE}" pid="3" name="LastSaved">
    <vt:filetime>2024-04-02T14:30:00Z</vt:filetime>
  </property>
  <property fmtid="{D5CDD505-2E9C-101B-9397-08002B2CF9AE}" pid="4" name="ICV">
    <vt:lpwstr>11C1AA17E28147D5960CD3CAE4C75485_13</vt:lpwstr>
  </property>
  <property fmtid="{D5CDD505-2E9C-101B-9397-08002B2CF9AE}" pid="5" name="KSOProductBuildVer">
    <vt:lpwstr>1033-12.2.0.13489</vt:lpwstr>
  </property>
</Properties>
</file>